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1332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S Gothic" pitchFamily="2"/>
              <a:cs typeface="MS Gothic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S Gothic" pitchFamily="2"/>
              <a:cs typeface="MS Gothic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S Gothic" pitchFamily="2"/>
              <a:cs typeface="MS Gothic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4543D0EE-22E4-4460-BF12-4F533A347F8F}" type="slidenum">
              <a:t>‹#›</a:t>
            </a:fld>
            <a:endParaRPr lang="ru-RU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S Gothic" pitchFamily="2"/>
              <a:cs typeface="MS Gothic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01840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Move="1" noResize="1"/>
          </p:cNvSpPr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0" tIns="0" rIns="0" bIns="0" anchor="ctr" anchorCtr="1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1680" cy="400571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Заметки 4"/>
          <p:cNvSpPr txBox="1">
            <a:spLocks noGrp="1"/>
          </p:cNvSpPr>
          <p:nvPr>
            <p:ph type="body" sz="quarter" idx="3"/>
          </p:nvPr>
        </p:nvSpPr>
        <p:spPr>
          <a:xfrm>
            <a:off x="755639" y="5078160"/>
            <a:ext cx="6045119" cy="4808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  <p:sp>
        <p:nvSpPr>
          <p:cNvPr id="6" name="Верхний колонтитул 5"/>
          <p:cNvSpPr txBox="1">
            <a:spLocks noGrp="1"/>
          </p:cNvSpPr>
          <p:nvPr>
            <p:ph type="hdr" sz="quarter"/>
          </p:nvPr>
        </p:nvSpPr>
        <p:spPr>
          <a:xfrm>
            <a:off x="0" y="-360"/>
            <a:ext cx="3278160" cy="532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Дата 6"/>
          <p:cNvSpPr txBox="1">
            <a:spLocks noGrp="1"/>
          </p:cNvSpPr>
          <p:nvPr>
            <p:ph type="dt" idx="1"/>
          </p:nvPr>
        </p:nvSpPr>
        <p:spPr>
          <a:xfrm>
            <a:off x="4278240" y="-360"/>
            <a:ext cx="3278160" cy="532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4"/>
          </p:nvPr>
        </p:nvSpPr>
        <p:spPr>
          <a:xfrm>
            <a:off x="0" y="10156320"/>
            <a:ext cx="3278160" cy="532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5"/>
          </p:nvPr>
        </p:nvSpPr>
        <p:spPr>
          <a:xfrm>
            <a:off x="4278240" y="10156320"/>
            <a:ext cx="3278160" cy="532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0A601846-17E5-49EF-91DD-7D318004A51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3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ru-RU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S Gothic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71888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71888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71888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71888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80924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160"/>
            <a:ext cx="6045119" cy="471888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115B9C-7C0F-4730-A954-FBDB405CAB1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0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187BC0-6683-476F-A150-0B545DDC122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DAA00A-1554-4D37-9929-A00DFF7B094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06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42855D-1C57-4057-8781-7848BE69229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1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1DB7EF-91D0-4C0D-8675-114049005DA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37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3C181E-B20C-42F5-B63A-2DED1364CB0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4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BCF8E8-F7CF-4FC8-9CCD-FF1222C6792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1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070605-01F2-443D-9904-580137DCE9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40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29039A-0A73-434D-A6B9-D8536EC94E7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1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052656-63FC-46CC-ADBD-7EC4B52A2ED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3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325903-C368-4165-9C3C-6A1A6224A4E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8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280" y="301320"/>
            <a:ext cx="9067680" cy="1259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280" y="1767960"/>
            <a:ext cx="9067680" cy="498960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ru-RU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ru-RU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ru-RU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ru-RU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ru-RU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S Gothic" pitchFamily="2"/>
                <a:cs typeface="MS Gothic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2920" y="6886440"/>
            <a:ext cx="2344680" cy="518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8080" y="6886440"/>
            <a:ext cx="3192480" cy="518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ct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720" y="6886440"/>
            <a:ext cx="2345039" cy="518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E3875637-39D3-4367-8E84-DA85490B61DE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ru-RU" sz="4400" b="0" i="0" u="none" strike="noStrike" baseline="0">
          <a:ln>
            <a:noFill/>
          </a:ln>
          <a:solidFill>
            <a:srgbClr val="000000"/>
          </a:solidFill>
          <a:latin typeface="Arial" pitchFamily="18"/>
          <a:ea typeface="MS Gothic" pitchFamily="2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ru-RU" sz="3200" b="0" i="0" u="none" strike="noStrike" baseline="0">
          <a:ln>
            <a:noFill/>
          </a:ln>
          <a:solidFill>
            <a:srgbClr val="000000"/>
          </a:solidFill>
          <a:latin typeface="Arial" pitchFamily="18"/>
          <a:ea typeface="MS Gothic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</p:spPr>
      </p:pic>
      <p:sp>
        <p:nvSpPr>
          <p:cNvPr id="3" name="Полилиния 2"/>
          <p:cNvSpPr/>
          <p:nvPr/>
        </p:nvSpPr>
        <p:spPr>
          <a:xfrm>
            <a:off x="289080" y="1440000"/>
            <a:ext cx="9070920" cy="6365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37800" rIns="0" bIns="0" anchor="ctr" anchorCtr="0" compatLnSpc="0"/>
          <a:lstStyle/>
          <a:p>
            <a:pPr marL="0" marR="0" lvl="0" indent="0" algn="ctr" rtl="0" hangingPunct="0">
              <a:lnSpc>
                <a:spcPct val="95000"/>
              </a:lnSpc>
              <a:buNone/>
              <a:tabLst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 Игровое развлечение,</a:t>
            </a:r>
          </a:p>
          <a:p>
            <a:pPr marL="0" marR="0" lvl="0" indent="0" algn="ctr" rtl="0" hangingPunct="0">
              <a:lnSpc>
                <a:spcPct val="95000"/>
              </a:lnSpc>
              <a:buNone/>
              <a:tabLst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ко Дню Матери</a:t>
            </a:r>
          </a:p>
          <a:p>
            <a:pPr marL="0" marR="0" lvl="0" indent="0" algn="ctr" rtl="0" hangingPunct="0">
              <a:lnSpc>
                <a:spcPct val="95000"/>
              </a:lnSpc>
              <a:buNone/>
              <a:tabLst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в средней группе №2</a:t>
            </a:r>
          </a:p>
          <a:p>
            <a:pPr marL="0" marR="0" lvl="0" indent="0" algn="ctr" rtl="0" hangingPunct="0">
              <a:lnSpc>
                <a:spcPct val="95000"/>
              </a:lnSpc>
              <a:buNone/>
              <a:tabLst/>
            </a:pPr>
            <a:endParaRPr lang="ru-RU" sz="3600">
              <a:solidFill>
                <a:srgbClr val="280099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95000"/>
              </a:lnSpc>
              <a:buNone/>
              <a:tabLst/>
            </a:pPr>
            <a:endParaRPr lang="ru-RU" sz="3600">
              <a:solidFill>
                <a:srgbClr val="280099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95000"/>
              </a:lnSpc>
              <a:buNone/>
              <a:tabLst/>
            </a:pPr>
            <a:r>
              <a:rPr lang="ru-RU" sz="36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Провели: Веревкина Ж.Е.</a:t>
            </a:r>
          </a:p>
          <a:p>
            <a:pPr marL="0" marR="0" lvl="0" indent="0" algn="ctr" rtl="0" hangingPunct="0">
              <a:lnSpc>
                <a:spcPct val="95000"/>
              </a:lnSpc>
              <a:buNone/>
              <a:tabLst/>
            </a:pPr>
            <a:r>
              <a:rPr lang="ru-RU" sz="36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               Батурина М.А.</a:t>
            </a:r>
          </a:p>
          <a:p>
            <a:pPr marL="0" marR="0" lvl="0" indent="0" algn="ctr" rtl="0" hangingPunct="0">
              <a:lnSpc>
                <a:spcPct val="95000"/>
              </a:lnSpc>
              <a:buNone/>
              <a:tabLst/>
            </a:pPr>
            <a:endParaRPr lang="ru-RU" sz="360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0160" y="242280"/>
            <a:ext cx="5559840" cy="3537720"/>
          </a:xfrm>
          <a:prstGeom prst="rect">
            <a:avLst/>
          </a:prstGeom>
          <a:noFill/>
          <a:ln w="72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40000" y="3842280"/>
            <a:ext cx="5379840" cy="353772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0000" y="1620000"/>
            <a:ext cx="7920000" cy="522000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280" y="301320"/>
            <a:ext cx="9067680" cy="125963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Модное дефеле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39280" y="-4680"/>
            <a:ext cx="9070920" cy="2759399"/>
          </a:xfrm>
        </p:spPr>
        <p:txBody>
          <a:bodyPr wrap="square" tIns="37800" anchorCtr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95000"/>
              </a:lnSpc>
              <a:buNone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Море поцелуев</a:t>
            </a:r>
            <a:b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32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Дети подбегают к морю поцелуев и берут  поцелуйчик (губки из картона) и несут его маме. Не забывая при этом поцеловать свою мамочку 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3122280"/>
            <a:ext cx="4659840" cy="299772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00200" y="3122280"/>
            <a:ext cx="4519800" cy="299772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0160" y="242280"/>
            <a:ext cx="5199840" cy="335772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40000" y="3842280"/>
            <a:ext cx="5400000" cy="335772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00000" y="1080000"/>
            <a:ext cx="8460000" cy="576000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2920" y="-291960"/>
            <a:ext cx="9070920" cy="3171960"/>
          </a:xfrm>
        </p:spPr>
        <p:txBody>
          <a:bodyPr wrap="square" tIns="37800" anchorCtr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95000"/>
              </a:lnSpc>
              <a:buNone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Сердце</a:t>
            </a:r>
            <a:b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28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Сердце</a:t>
            </a:r>
            <a:r>
              <a:rPr lang="ru-RU" sz="28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 – это символ любви. Сейчас мы с вами поиграем в игру. Под музыку мы будем передавать сердце по кругу. Кому по окончании музыки достанется сердце, тот и скажет ласковое слово своей маме.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67200" y="2700000"/>
            <a:ext cx="7552799" cy="458100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39280" y="-179640"/>
            <a:ext cx="9070920" cy="2880000"/>
          </a:xfrm>
        </p:spPr>
        <p:txBody>
          <a:bodyPr wrap="square" tIns="37800" anchorCtr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95000"/>
              </a:lnSpc>
              <a:buNone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Подарок маме</a:t>
            </a:r>
            <a:b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28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А какой подарок маме мы подарим в этот день?</a:t>
            </a:r>
            <a:br>
              <a:rPr lang="ru-RU" sz="28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28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Есть для этого немало фантастических идей!</a:t>
            </a:r>
            <a:br>
              <a:rPr lang="ru-RU" sz="28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28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Ведь сюрприз готовить маме – это очень интересно.</a:t>
            </a:r>
            <a:br>
              <a:rPr lang="ru-RU" sz="28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28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И цветочек ей в подорок будет выглядеть чудесно!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60000" y="2880000"/>
            <a:ext cx="7552799" cy="432396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sp>
        <p:nvSpPr>
          <p:cNvPr id="3" name="Полилиния 2"/>
          <p:cNvSpPr/>
          <p:nvPr/>
        </p:nvSpPr>
        <p:spPr>
          <a:xfrm>
            <a:off x="503280" y="-180000"/>
            <a:ext cx="9069480" cy="45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/>
          <a:lstStyle/>
          <a:p>
            <a:pPr marL="0" marR="0" lvl="0" indent="0" algn="ctr" rtl="0" hangingPunct="0">
              <a:lnSpc>
                <a:spcPct val="93000"/>
              </a:lnSpc>
              <a:buNone/>
              <a:tabLst/>
              <a:defRPr>
                <a:solidFill>
                  <a:srgbClr val="FFFFFF"/>
                </a:solidFill>
              </a:defRPr>
            </a:pPr>
            <a:r>
              <a:rPr lang="ru-RU" sz="6000" b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СПАСИБО</a:t>
            </a:r>
          </a:p>
          <a:p>
            <a:pPr marL="0" marR="0" lvl="0" indent="0" algn="ctr" rtl="0" hangingPunct="0">
              <a:lnSpc>
                <a:spcPct val="93000"/>
              </a:lnSpc>
              <a:buNone/>
              <a:tabLst/>
              <a:defRPr>
                <a:solidFill>
                  <a:srgbClr val="FFFFFF"/>
                </a:solidFill>
              </a:defRPr>
            </a:pPr>
            <a:r>
              <a:rPr lang="ru-RU" sz="6000" b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ЗА ВНИМАНИЕ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0000" y="3274200"/>
            <a:ext cx="4047839" cy="302580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>
            <a:noFill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</p:spPr>
      </p:pic>
      <p:sp>
        <p:nvSpPr>
          <p:cNvPr id="3" name="Полилиния 2"/>
          <p:cNvSpPr/>
          <p:nvPr/>
        </p:nvSpPr>
        <p:spPr>
          <a:xfrm>
            <a:off x="468360" y="345960"/>
            <a:ext cx="9070920" cy="7178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16560" rIns="0" bIns="0" anchor="ctr" anchorCtr="0" compatLnSpc="0"/>
          <a:lstStyle/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Описание:</a:t>
            </a: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 Досуг посвящённый Дню Матери в средней группе детского сада поможет раскрепостить детей, сплотить детско-родительский коллектив.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Цель: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• Воспитание коммуникативных, социально-нравственных качеств у детей.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• Установление дружеских отношений между родителями и детьми группы, развитие творческого сотрудничества.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• Создание доброжелательной атмосферы эмоционального общения посредством включения детей и родителей в совместную деятельность.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• Создать праздничное настроение у детей и мам.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Предварительная работа: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• Беседа с детьми об истории происхождения праздника.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• Подбор литературного материала.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•Чтение стихотворений о маме.</a:t>
            </a:r>
          </a:p>
          <a:p>
            <a:pPr marL="0" marR="0" lvl="0" indent="0" rtl="0" hangingPunct="0">
              <a:lnSpc>
                <a:spcPct val="95000"/>
              </a:lnSpc>
              <a:buNone/>
              <a:tabLst/>
            </a:pP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• Встреча с родителями с целью сотрудничества на</a:t>
            </a:r>
            <a:r>
              <a:rPr lang="ru-RU" sz="26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ru-RU" sz="26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развлечении.</a:t>
            </a:r>
          </a:p>
          <a:p>
            <a:pPr marL="0" marR="0" lvl="0" indent="0" rtl="0" hangingPunct="0">
              <a:lnSpc>
                <a:spcPct val="93000"/>
              </a:lnSpc>
              <a:buNone/>
              <a:tabLst/>
            </a:pPr>
            <a:endParaRPr lang="ru-RU" sz="2600" b="1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00000" y="2160720"/>
            <a:ext cx="3780000" cy="467964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30720" y="2160720"/>
            <a:ext cx="4140360" cy="467964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0000" y="2160000"/>
            <a:ext cx="3779640" cy="485928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19640" y="2263680"/>
            <a:ext cx="3780000" cy="475632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79639" y="2340000"/>
            <a:ext cx="3779640" cy="431964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19640" y="2519280"/>
            <a:ext cx="4500720" cy="3959279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468000" y="142920"/>
            <a:ext cx="9070920" cy="2411640"/>
          </a:xfrm>
        </p:spPr>
        <p:txBody>
          <a:bodyPr wrap="square" tIns="37800" anchorCtr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95000"/>
              </a:lnSpc>
              <a:buNone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Конкурсы</a:t>
            </a:r>
            <a:b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26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Мамочка у каждого ребенка самая добрая, самая любимая, самая красивая. Много у мамы праздничных нарядов, украшений. Отгадайте, ребята, загадки, о том, что любит ваша мама?</a:t>
            </a:r>
          </a:p>
        </p:txBody>
      </p:sp>
      <p:sp>
        <p:nvSpPr>
          <p:cNvPr id="4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720360" y="2339640"/>
            <a:ext cx="8459640" cy="5220000"/>
          </a:xfrm>
        </p:spPr>
        <p:txBody>
          <a:bodyPr wrap="square" tIns="17640" anchor="ctr" anchorCtr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>
              <a:spcAft>
                <a:spcPts val="0"/>
              </a:spcAft>
              <a:buNone/>
            </a:pPr>
            <a:r>
              <a:rPr lang="ru-RU" sz="2000"/>
              <a:t>   </a:t>
            </a:r>
            <a:r>
              <a:rPr lang="ru-RU" sz="2000">
                <a:solidFill>
                  <a:srgbClr val="6B0094"/>
                </a:solidFill>
              </a:rPr>
              <a:t>    </a:t>
            </a:r>
            <a:r>
              <a:rPr lang="ru-RU" sz="200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В ушках маминых сверкают,     Чтобы быть красивой маме,       Цветом радуги играют.                Нужно тушь взять и румяна.                </a:t>
            </a: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Серебрятся капли-крошки         И накрасить губы надо</a:t>
            </a: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Украшения… (сережки)              Перламутровой… (помадой)</a:t>
            </a:r>
          </a:p>
          <a:p>
            <a:pPr lvl="0">
              <a:spcAft>
                <a:spcPts val="0"/>
              </a:spcAft>
              <a:buNone/>
            </a:pPr>
            <a:endParaRPr lang="ru-RU" sz="2000">
              <a:solidFill>
                <a:srgbClr val="FFFFFF"/>
              </a:solidFill>
            </a:endParaRP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                                                         </a:t>
            </a: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В банки, в тюбики разлит,          Всех лохматых расчесать,</a:t>
            </a: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Как сметана он на вид.                Кудри в косы заплетать,</a:t>
            </a: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Мамам нравится он всем.           Делать модную прическу  </a:t>
            </a: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Это ароматный… (крем)             Помогает нам… (расческа)</a:t>
            </a: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                </a:t>
            </a:r>
          </a:p>
          <a:p>
            <a:pPr lvl="0" algn="ctr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Эти шарики на нити вы примерить не хотите ль?</a:t>
            </a:r>
          </a:p>
          <a:p>
            <a:pPr lvl="0" algn="ctr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На любые ваши вкусы в маминой шкатулке… (бусы) .</a:t>
            </a:r>
          </a:p>
          <a:p>
            <a:pPr lvl="0">
              <a:lnSpc>
                <a:spcPct val="95000"/>
              </a:lnSpc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/>
              </a:rPr>
              <a:t>      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7559640"/>
          </a:xfrm>
          <a:prstGeom prst="rect">
            <a:avLst/>
          </a:prstGeom>
          <a:noFill/>
          <a:ln w="144000">
            <a:solidFill>
              <a:srgbClr val="83CAFF"/>
            </a:solidFill>
            <a:prstDash val="solid"/>
            <a:round/>
          </a:ln>
          <a:effectLst>
            <a:outerShdw dist="152735" dir="2700000" algn="tl">
              <a:srgbClr val="808080"/>
            </a:outerShdw>
          </a:effectLst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468000" y="-43200"/>
            <a:ext cx="9070920" cy="3164399"/>
          </a:xfrm>
        </p:spPr>
        <p:txBody>
          <a:bodyPr wrap="square" tIns="37800" anchorCtr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95000"/>
              </a:lnSpc>
              <a:buNone/>
            </a:pP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Самая красивая мама</a:t>
            </a:r>
            <a:b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32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Дети берут со стола приготовленные предметы </a:t>
            </a:r>
            <a:br>
              <a:rPr lang="ru-RU" sz="32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r>
              <a:rPr lang="ru-RU" sz="3200" b="1" u="sng">
                <a:solidFill>
                  <a:srgbClr val="6B00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>(платки, бусы, шляпки, очки, шарфики, заколки и т.д.)и украшаит своих мам.</a:t>
            </a:r>
            <a: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  <a:t/>
            </a:r>
            <a:br>
              <a:rPr lang="ru-RU" sz="6000" b="1" u="sng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</a:rPr>
            </a:br>
            <a:endParaRPr lang="ru-RU" sz="6000" b="1" u="sng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0160" y="2700000"/>
            <a:ext cx="4479840" cy="360000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60160" y="2700000"/>
            <a:ext cx="4659840" cy="360000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180000"/>
            <a:ext cx="5580000" cy="342000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780000" y="3842280"/>
            <a:ext cx="5580000" cy="3537720"/>
          </a:xfrm>
          <a:prstGeom prst="rect">
            <a:avLst/>
          </a:prstGeom>
          <a:noFill/>
          <a:ln w="108000">
            <a:solidFill>
              <a:srgbClr val="83CAFF"/>
            </a:solidFill>
            <a:prstDash val="solid"/>
          </a:ln>
          <a:effectLst>
            <a:outerShdw dist="152735" dir="2700000" algn="tl">
              <a:srgbClr val="80808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34480</TotalTime>
  <Words>246</Words>
  <Application>Microsoft Office PowerPoint</Application>
  <PresentationFormat>Экран (4:3)</PresentationFormat>
  <Paragraphs>39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Обычный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Конкурсы Мамочка у каждого ребенка самая добрая, самая любимая, самая красивая. Много у мамы праздничных нарядов, украшений. Отгадайте, ребята, загадки, о том, что любит ваша мама?</vt:lpstr>
      <vt:lpstr>Самая красивая мама Дети берут со стола приготовленные предметы  (платки, бусы, шляпки, очки, шарфики, заколки и т.д.)и украшаит своих мам. </vt:lpstr>
      <vt:lpstr>Презентация PowerPoint</vt:lpstr>
      <vt:lpstr>Презентация PowerPoint</vt:lpstr>
      <vt:lpstr>Модное дефеле</vt:lpstr>
      <vt:lpstr>Море поцелуев Дети подбегают к морю поцелуев и берут  поцелуйчик (губки из картона) и несут его маме. Не забывая при этом поцеловать свою мамочку .</vt:lpstr>
      <vt:lpstr>Презентация PowerPoint</vt:lpstr>
      <vt:lpstr>Презентация PowerPoint</vt:lpstr>
      <vt:lpstr>Сердце Сердце – это символ любви. Сейчас мы с вами поиграем в игру. Под музыку мы будем передавать сердце по кругу. Кому по окончании музыки достанется сердце, тот и скажет ласковое слово своей маме.</vt:lpstr>
      <vt:lpstr>Подарок маме А какой подарок маме мы подарим в этот день? Есть для этого немало фантастических идей! Ведь сюрприз готовить маме – это очень интересно. И цветочек ей в подорок будет выглядеть чудесно!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mm5</dc:creator>
  <cp:lastModifiedBy>mm5</cp:lastModifiedBy>
  <cp:revision>3</cp:revision>
  <dcterms:created xsi:type="dcterms:W3CDTF">2016-11-27T11:06:52Z</dcterms:created>
  <dcterms:modified xsi:type="dcterms:W3CDTF">2017-12-19T19:26:14Z</dcterms:modified>
</cp:coreProperties>
</file>